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8"/>
  </p:notesMasterIdLst>
  <p:sldIdLst>
    <p:sldId id="256" r:id="rId5"/>
    <p:sldId id="257" r:id="rId6"/>
    <p:sldId id="259" r:id="rId7"/>
    <p:sldId id="282" r:id="rId8"/>
    <p:sldId id="273" r:id="rId9"/>
    <p:sldId id="274" r:id="rId10"/>
    <p:sldId id="278" r:id="rId11"/>
    <p:sldId id="276" r:id="rId12"/>
    <p:sldId id="260" r:id="rId13"/>
    <p:sldId id="261" r:id="rId14"/>
    <p:sldId id="290" r:id="rId15"/>
    <p:sldId id="289" r:id="rId16"/>
    <p:sldId id="280" r:id="rId17"/>
    <p:sldId id="281" r:id="rId18"/>
    <p:sldId id="283" r:id="rId19"/>
    <p:sldId id="286" r:id="rId20"/>
    <p:sldId id="291" r:id="rId21"/>
    <p:sldId id="285" r:id="rId22"/>
    <p:sldId id="287" r:id="rId23"/>
    <p:sldId id="277" r:id="rId24"/>
    <p:sldId id="262" r:id="rId25"/>
    <p:sldId id="288" r:id="rId26"/>
    <p:sldId id="272" r:id="rId27"/>
  </p:sldIdLst>
  <p:sldSz cx="9144000" cy="5143500" type="screen16x9"/>
  <p:notesSz cx="6858000" cy="9144000"/>
  <p:embeddedFontLst>
    <p:embeddedFont>
      <p:font typeface="Proxima Nova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88109E-C46B-4499-AC6B-C01FB5C6A059}" v="171" dt="2019-11-30T01:44:37.7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214" autoAdjust="0"/>
  </p:normalViewPr>
  <p:slideViewPr>
    <p:cSldViewPr snapToGrid="0">
      <p:cViewPr varScale="1">
        <p:scale>
          <a:sx n="104" d="100"/>
          <a:sy n="104" d="100"/>
        </p:scale>
        <p:origin x="293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bc2067ee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bc2067ee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1407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bc2067ee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bc2067ee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028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bc2067ee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bc2067ee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234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bc2067ee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bc2067ee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1261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bc2067ee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bc2067ee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489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bc2067ee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bc2067ee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4170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bc2067ee3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bc2067ee3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 YOLO can process images at 155 frames per second while YOLO V3 can process images at 30 Frames per second with increased accuracy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bbc08402e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bbc08402e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bc2067ee3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bc2067ee3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5018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bc2067ee3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bc2067ee3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68945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bc2067ee3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bc2067ee3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7688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bc2067ee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bc2067ee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5134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bc2067ee3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bc2067ee3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bc2067ee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bc2067ee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pjreddie.com/darknet/yolo/" TargetMode="External"/><Relationship Id="rId7" Type="http://schemas.openxmlformats.org/officeDocument/2006/relationships/hyperlink" Target="https://towardsdatascience.com/yolo-object-detection-in-matlab-start-to-finish-3f78ec80419d" TargetMode="External"/><Relationship Id="rId2" Type="http://schemas.openxmlformats.org/officeDocument/2006/relationships/hyperlink" Target="https://arxiv.org/pdf/1506.02640v5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oracledevs/final-layers-and-loss-functions-of-single-stage-detectors-part-1-4abbfa9aa71c" TargetMode="External"/><Relationship Id="rId5" Type="http://schemas.openxmlformats.org/officeDocument/2006/relationships/hyperlink" Target="https://medium.com/@jonathan_hui/real-time-object-detection-with-yolo-yolov2-28b1b93e2088" TargetMode="External"/><Relationship Id="rId4" Type="http://schemas.openxmlformats.org/officeDocument/2006/relationships/hyperlink" Target="https://towardsdatascience.com/yolo-you-only-look-once-real-time-object-detection-explained-492dc9230006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689629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3600" dirty="0">
                <a:latin typeface="Proxima Nova"/>
                <a:ea typeface="Proxima Nova"/>
                <a:cs typeface="Proxima Nova"/>
                <a:sym typeface="Proxima Nova"/>
              </a:rPr>
              <a:t>Multi Object Detection Using </a:t>
            </a:r>
            <a:r>
              <a:rPr lang="en" sz="3600" dirty="0" smtClean="0">
                <a:latin typeface="Proxima Nova"/>
                <a:ea typeface="Proxima Nova"/>
                <a:cs typeface="Proxima Nova"/>
                <a:sym typeface="Proxima Nova"/>
              </a:rPr>
              <a:t/>
            </a:r>
            <a:br>
              <a:rPr lang="en" sz="3600" dirty="0" smtClean="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4800" b="1" dirty="0" smtClean="0">
                <a:latin typeface="Proxima Nova"/>
                <a:ea typeface="Proxima Nova"/>
                <a:cs typeface="Proxima Nova"/>
                <a:sym typeface="Proxima Nova"/>
              </a:rPr>
              <a:t>YOLO v1</a:t>
            </a:r>
            <a:r>
              <a:rPr lang="en" sz="4800" dirty="0" smtClean="0">
                <a:latin typeface="Proxima Nova"/>
                <a:ea typeface="Proxima Nova"/>
                <a:cs typeface="Proxima Nova"/>
                <a:sym typeface="Proxima Nova"/>
              </a:rPr>
              <a:t/>
            </a:r>
            <a:br>
              <a:rPr lang="en" sz="4800" dirty="0" smtClean="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1600" dirty="0"/>
              <a:t>Joseph </a:t>
            </a:r>
            <a:r>
              <a:rPr lang="en-US" sz="1600" dirty="0" err="1"/>
              <a:t>Redmon</a:t>
            </a:r>
            <a:r>
              <a:rPr lang="en-US" sz="1600" dirty="0"/>
              <a:t>, Santosh </a:t>
            </a:r>
            <a:r>
              <a:rPr lang="en-US" sz="1600" dirty="0" err="1" smtClean="0"/>
              <a:t>Divvala</a:t>
            </a:r>
            <a:r>
              <a:rPr lang="en-US" sz="1600" dirty="0" smtClean="0"/>
              <a:t>, </a:t>
            </a:r>
            <a:r>
              <a:rPr lang="en-US" sz="1600" dirty="0"/>
              <a:t>Ross </a:t>
            </a:r>
            <a:r>
              <a:rPr lang="en-US" sz="1600" dirty="0" err="1" smtClean="0"/>
              <a:t>Girshick</a:t>
            </a:r>
            <a:r>
              <a:rPr lang="en-US" sz="1600" dirty="0" smtClean="0"/>
              <a:t>, Ali </a:t>
            </a:r>
            <a:r>
              <a:rPr lang="en-US" sz="1600" dirty="0" err="1"/>
              <a:t>Farhadi</a:t>
            </a:r>
            <a:endParaRPr sz="16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6529008" y="3512550"/>
            <a:ext cx="2303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latin typeface="Proxima Nova"/>
                <a:ea typeface="Proxima Nova"/>
                <a:cs typeface="Proxima Nova"/>
                <a:sym typeface="Proxima Nova"/>
              </a:rPr>
              <a:t>Mrudula </a:t>
            </a:r>
            <a:r>
              <a:rPr lang="en" sz="2000" dirty="0">
                <a:latin typeface="Proxima Nova"/>
                <a:ea typeface="Proxima Nova"/>
                <a:cs typeface="Proxima Nova"/>
                <a:sym typeface="Proxima Nova"/>
              </a:rPr>
              <a:t>Y</a:t>
            </a:r>
            <a:endParaRPr sz="20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Proxima Nova"/>
                <a:ea typeface="Proxima Nova"/>
                <a:cs typeface="Proxima Nova"/>
                <a:sym typeface="Proxima Nova"/>
              </a:rPr>
              <a:t>50290843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Proxima Nova"/>
                <a:ea typeface="Proxima Nova"/>
                <a:cs typeface="Proxima Nova"/>
                <a:sym typeface="Proxima Nova"/>
              </a:rPr>
              <a:t>Shishir Suvarna</a:t>
            </a:r>
            <a:endParaRPr sz="20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Proxima Nova"/>
                <a:ea typeface="Proxima Nova"/>
                <a:cs typeface="Proxima Nova"/>
                <a:sym typeface="Proxima Nova"/>
              </a:rPr>
              <a:t>50290573</a:t>
            </a:r>
            <a:endParaRPr sz="18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94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64B7017-1643-4A55-BB6E-54A1D92DC02A}"/>
              </a:ext>
            </a:extLst>
          </p:cNvPr>
          <p:cNvSpPr/>
          <p:nvPr/>
        </p:nvSpPr>
        <p:spPr>
          <a:xfrm>
            <a:off x="418212" y="1128480"/>
            <a:ext cx="7669619" cy="58833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Current detection systems repurpose classifiers to perform detection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D63EE12-36ED-4B54-8BD7-6B3018C766D4}"/>
              </a:ext>
            </a:extLst>
          </p:cNvPr>
          <p:cNvSpPr/>
          <p:nvPr/>
        </p:nvSpPr>
        <p:spPr>
          <a:xfrm>
            <a:off x="418209" y="2048196"/>
            <a:ext cx="7669619" cy="58833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These complex pipelines are slow and hard to optimize since each individual component must be trained separately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4C72A8E-3FAB-4960-82E3-BA1CCC91FD81}"/>
              </a:ext>
            </a:extLst>
          </p:cNvPr>
          <p:cNvSpPr/>
          <p:nvPr/>
        </p:nvSpPr>
        <p:spPr>
          <a:xfrm>
            <a:off x="418209" y="2998073"/>
            <a:ext cx="7669619" cy="58833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Current systems look at only a part of the image at one time. Hence, the global context of the image is not being captured by these system</a:t>
            </a:r>
            <a:r>
              <a:rPr lang="en-US" dirty="0"/>
              <a:t>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F098495-35FE-42B1-84EF-42B0EFE18DD7}"/>
              </a:ext>
            </a:extLst>
          </p:cNvPr>
          <p:cNvSpPr/>
          <p:nvPr/>
        </p:nvSpPr>
        <p:spPr>
          <a:xfrm>
            <a:off x="418209" y="3991025"/>
            <a:ext cx="7669619" cy="58833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Bottomline:</a:t>
            </a:r>
            <a:r>
              <a:rPr lang="en-US" dirty="0">
                <a:solidFill>
                  <a:schemeClr val="tx1"/>
                </a:solidFill>
              </a:rPr>
              <a:t> YOLO solves all the above problems by making predictions with a single network faster, which makes it suitable for real time detection 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BA483-B614-48FF-A407-E99425F71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</p:spPr>
        <p:txBody>
          <a:bodyPr/>
          <a:lstStyle/>
          <a:p>
            <a:pPr algn="ctr"/>
            <a:r>
              <a:rPr lang="en-US" dirty="0"/>
              <a:t>YOLO Algorithm</a:t>
            </a:r>
          </a:p>
        </p:txBody>
      </p:sp>
    </p:spTree>
    <p:extLst>
      <p:ext uri="{BB962C8B-B14F-4D97-AF65-F5344CB8AC3E}">
        <p14:creationId xmlns:p14="http://schemas.microsoft.com/office/powerpoint/2010/main" val="396617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44" t="24033" r="34805" b="1"/>
          <a:stretch/>
        </p:blipFill>
        <p:spPr>
          <a:xfrm>
            <a:off x="3042322" y="429493"/>
            <a:ext cx="1960418" cy="19049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19598" r="63649" b="613"/>
          <a:stretch/>
        </p:blipFill>
        <p:spPr>
          <a:xfrm>
            <a:off x="313446" y="2791561"/>
            <a:ext cx="1971929" cy="18959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" t="17912" r="57908" b="2894"/>
          <a:stretch/>
        </p:blipFill>
        <p:spPr>
          <a:xfrm>
            <a:off x="508035" y="429492"/>
            <a:ext cx="1487021" cy="19737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96" t="24361"/>
          <a:stretch/>
        </p:blipFill>
        <p:spPr>
          <a:xfrm>
            <a:off x="6050007" y="601053"/>
            <a:ext cx="1590775" cy="15617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31" t="21443" r="17814" b="5176"/>
          <a:stretch/>
        </p:blipFill>
        <p:spPr>
          <a:xfrm>
            <a:off x="6747163" y="2395229"/>
            <a:ext cx="1988128" cy="231371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60619" y="2334407"/>
            <a:ext cx="10806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S=7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28622" y="4687476"/>
            <a:ext cx="54157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B = 2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78" r="47199"/>
          <a:stretch/>
        </p:blipFill>
        <p:spPr>
          <a:xfrm>
            <a:off x="3165764" y="2749412"/>
            <a:ext cx="3061855" cy="195952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19598" r="63649" b="613"/>
          <a:stretch/>
        </p:blipFill>
        <p:spPr>
          <a:xfrm>
            <a:off x="322372" y="2791560"/>
            <a:ext cx="1971929" cy="189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51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34856F-176C-4C93-84D0-806805DAC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947059"/>
            <a:ext cx="8300877" cy="3615225"/>
          </a:xfrm>
          <a:prstGeom prst="rect">
            <a:avLst/>
          </a:prstGeom>
        </p:spPr>
      </p:pic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14575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YOLO - Network </a:t>
            </a:r>
            <a:r>
              <a:rPr lang="en-US" dirty="0"/>
              <a:t>Architecture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352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116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the YOLO model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936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11700" y="1141228"/>
            <a:ext cx="8520600" cy="34276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Dataset: ImageNet 2012- 1000 </a:t>
            </a:r>
            <a:r>
              <a:rPr lang="en-US" dirty="0">
                <a:solidFill>
                  <a:schemeClr val="tx1"/>
                </a:solidFill>
              </a:rPr>
              <a:t>class dataset.</a:t>
            </a:r>
            <a:endParaRPr lang="en"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Network: 2</a:t>
            </a:r>
            <a:r>
              <a:rPr lang="en-US" dirty="0">
                <a:solidFill>
                  <a:schemeClr val="tx1"/>
                </a:solidFill>
              </a:rPr>
              <a:t>0-layer convolutional layer network followed by average-pooling layer followed by a fully connected layer.</a:t>
            </a:r>
            <a:endParaRPr lang="en"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Accuracy: </a:t>
            </a:r>
            <a:r>
              <a:rPr lang="en-US" dirty="0">
                <a:solidFill>
                  <a:schemeClr val="tx1"/>
                </a:solidFill>
              </a:rPr>
              <a:t>achieved </a:t>
            </a:r>
            <a:r>
              <a:rPr lang="en" dirty="0">
                <a:solidFill>
                  <a:schemeClr val="tx1"/>
                </a:solidFill>
              </a:rPr>
              <a:t>88% </a:t>
            </a:r>
            <a:r>
              <a:rPr lang="en-US" dirty="0">
                <a:solidFill>
                  <a:schemeClr val="tx1"/>
                </a:solidFill>
              </a:rPr>
              <a:t>on the validation set.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 1: Pre-Training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442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B1900CA-73F0-41C5-8B5C-CECB459F571E}"/>
              </a:ext>
            </a:extLst>
          </p:cNvPr>
          <p:cNvSpPr/>
          <p:nvPr/>
        </p:nvSpPr>
        <p:spPr>
          <a:xfrm>
            <a:off x="219551" y="1879871"/>
            <a:ext cx="3189956" cy="29473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219551" y="-708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 2: Training</a:t>
            </a:r>
            <a:endParaRPr dirty="0"/>
          </a:p>
        </p:txBody>
      </p:sp>
      <p:pic>
        <p:nvPicPr>
          <p:cNvPr id="15" name="Picture 14" descr="A picture containing clock&#10;&#10;Description automatically generated">
            <a:extLst>
              <a:ext uri="{FF2B5EF4-FFF2-40B4-BE49-F238E27FC236}">
                <a16:creationId xmlns:a16="http://schemas.microsoft.com/office/drawing/2014/main" id="{A4D27A3D-9EFB-473B-B865-6A94BD490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53" y="2327776"/>
            <a:ext cx="2490917" cy="487947"/>
          </a:xfrm>
          <a:prstGeom prst="rect">
            <a:avLst/>
          </a:prstGeom>
        </p:spPr>
      </p:pic>
      <p:pic>
        <p:nvPicPr>
          <p:cNvPr id="17" name="Picture 16" descr="A picture containing clock&#10;&#10;Description automatically generated">
            <a:extLst>
              <a:ext uri="{FF2B5EF4-FFF2-40B4-BE49-F238E27FC236}">
                <a16:creationId xmlns:a16="http://schemas.microsoft.com/office/drawing/2014/main" id="{2CD946C7-BFC6-46DC-8E52-90C7C1C25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54" y="2772017"/>
            <a:ext cx="2991482" cy="426922"/>
          </a:xfrm>
          <a:prstGeom prst="rect">
            <a:avLst/>
          </a:prstGeom>
        </p:spPr>
      </p:pic>
      <p:pic>
        <p:nvPicPr>
          <p:cNvPr id="19" name="Picture 18" descr="A close up of a clock&#10;&#10;Description automatically generated">
            <a:extLst>
              <a:ext uri="{FF2B5EF4-FFF2-40B4-BE49-F238E27FC236}">
                <a16:creationId xmlns:a16="http://schemas.microsoft.com/office/drawing/2014/main" id="{21A11759-774C-4299-895C-073FC5C197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053" y="3203263"/>
            <a:ext cx="1440759" cy="439077"/>
          </a:xfrm>
          <a:prstGeom prst="rect">
            <a:avLst/>
          </a:prstGeom>
        </p:spPr>
      </p:pic>
      <p:pic>
        <p:nvPicPr>
          <p:cNvPr id="21" name="Picture 20" descr="A close up of a clock&#10;&#10;Description automatically generated">
            <a:extLst>
              <a:ext uri="{FF2B5EF4-FFF2-40B4-BE49-F238E27FC236}">
                <a16:creationId xmlns:a16="http://schemas.microsoft.com/office/drawing/2014/main" id="{05DDD4C6-9275-4113-AE02-AB4AD5806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052" y="3659205"/>
            <a:ext cx="2059947" cy="496656"/>
          </a:xfrm>
          <a:prstGeom prst="rect">
            <a:avLst/>
          </a:prstGeom>
        </p:spPr>
      </p:pic>
      <p:pic>
        <p:nvPicPr>
          <p:cNvPr id="25" name="Picture 24" descr="A picture containing clock&#10;&#10;Description automatically generated">
            <a:extLst>
              <a:ext uri="{FF2B5EF4-FFF2-40B4-BE49-F238E27FC236}">
                <a16:creationId xmlns:a16="http://schemas.microsoft.com/office/drawing/2014/main" id="{36391AC6-D2FE-4602-84CC-21A785CCB8B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4367"/>
          <a:stretch/>
        </p:blipFill>
        <p:spPr>
          <a:xfrm>
            <a:off x="300053" y="4135302"/>
            <a:ext cx="2112524" cy="46411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6512F07-92F3-474E-A121-DC675BD9DB5E}"/>
              </a:ext>
            </a:extLst>
          </p:cNvPr>
          <p:cNvSpPr/>
          <p:nvPr/>
        </p:nvSpPr>
        <p:spPr>
          <a:xfrm>
            <a:off x="5795057" y="1244553"/>
            <a:ext cx="2716647" cy="3582628"/>
          </a:xfrm>
          <a:prstGeom prst="rect">
            <a:avLst/>
          </a:prstGeom>
          <a:solidFill>
            <a:srgbClr val="FFFF99"/>
          </a:solidFill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135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771E9F-EF95-44F0-B767-0700411C226A}"/>
              </a:ext>
            </a:extLst>
          </p:cNvPr>
          <p:cNvSpPr/>
          <p:nvPr/>
        </p:nvSpPr>
        <p:spPr>
          <a:xfrm>
            <a:off x="5931677" y="1375895"/>
            <a:ext cx="1840079" cy="441896"/>
          </a:xfrm>
          <a:prstGeom prst="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No. of Epochs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511D84-2993-4162-9BFB-AEF43F70086F}"/>
              </a:ext>
            </a:extLst>
          </p:cNvPr>
          <p:cNvSpPr txBox="1"/>
          <p:nvPr/>
        </p:nvSpPr>
        <p:spPr>
          <a:xfrm>
            <a:off x="7569595" y="2277614"/>
            <a:ext cx="942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44721E-E41D-48D6-AE6A-37D24823E5EC}"/>
              </a:ext>
            </a:extLst>
          </p:cNvPr>
          <p:cNvSpPr/>
          <p:nvPr/>
        </p:nvSpPr>
        <p:spPr>
          <a:xfrm>
            <a:off x="5931677" y="1949485"/>
            <a:ext cx="1840079" cy="441896"/>
          </a:xfrm>
          <a:prstGeom prst="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Batch Size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6AC4587-A4BA-4ECF-9661-68838C452BC5}"/>
              </a:ext>
            </a:extLst>
          </p:cNvPr>
          <p:cNvSpPr/>
          <p:nvPr/>
        </p:nvSpPr>
        <p:spPr>
          <a:xfrm>
            <a:off x="5931676" y="2529273"/>
            <a:ext cx="1840079" cy="441896"/>
          </a:xfrm>
          <a:prstGeom prst="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Decay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569411B-5EE4-4898-B8F1-23FD1E7D5F52}"/>
              </a:ext>
            </a:extLst>
          </p:cNvPr>
          <p:cNvSpPr/>
          <p:nvPr/>
        </p:nvSpPr>
        <p:spPr>
          <a:xfrm>
            <a:off x="5931676" y="3090421"/>
            <a:ext cx="1840079" cy="441896"/>
          </a:xfrm>
          <a:prstGeom prst="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Momentum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C35DCA6-D56B-42EA-B36B-E7A92FA355AF}"/>
              </a:ext>
            </a:extLst>
          </p:cNvPr>
          <p:cNvSpPr/>
          <p:nvPr/>
        </p:nvSpPr>
        <p:spPr>
          <a:xfrm>
            <a:off x="5931676" y="3676101"/>
            <a:ext cx="1840079" cy="441896"/>
          </a:xfrm>
          <a:prstGeom prst="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600" dirty="0">
                <a:solidFill>
                  <a:schemeClr val="tx1"/>
                </a:solidFill>
              </a:rPr>
              <a:t>λ</a:t>
            </a:r>
            <a:r>
              <a:rPr lang="en-US" sz="1600" baseline="-25000" dirty="0" err="1">
                <a:solidFill>
                  <a:schemeClr val="tx1"/>
                </a:solidFill>
              </a:rPr>
              <a:t>coord</a:t>
            </a:r>
            <a:endParaRPr lang="en-US" sz="1600" baseline="-25000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C5BCE72-6431-4270-8F7A-A92323CA4F0D}"/>
              </a:ext>
            </a:extLst>
          </p:cNvPr>
          <p:cNvSpPr/>
          <p:nvPr/>
        </p:nvSpPr>
        <p:spPr>
          <a:xfrm>
            <a:off x="5931676" y="4240245"/>
            <a:ext cx="1840079" cy="441896"/>
          </a:xfrm>
          <a:prstGeom prst="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600" dirty="0">
                <a:solidFill>
                  <a:schemeClr val="tx1"/>
                </a:solidFill>
              </a:rPr>
              <a:t>λ</a:t>
            </a:r>
            <a:r>
              <a:rPr lang="en-US" sz="1600" baseline="-25000" dirty="0" err="1">
                <a:solidFill>
                  <a:schemeClr val="tx1"/>
                </a:solidFill>
              </a:rPr>
              <a:t>noobj</a:t>
            </a:r>
            <a:endParaRPr lang="en-US" sz="1600" baseline="-25000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3084815-CC16-4944-B202-DDC6B75B0B06}"/>
              </a:ext>
            </a:extLst>
          </p:cNvPr>
          <p:cNvSpPr txBox="1"/>
          <p:nvPr/>
        </p:nvSpPr>
        <p:spPr>
          <a:xfrm>
            <a:off x="7908376" y="1375357"/>
            <a:ext cx="48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135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1F2CE4E-2E58-4409-8D1E-6B7D12492DBF}"/>
              </a:ext>
            </a:extLst>
          </p:cNvPr>
          <p:cNvSpPr txBox="1"/>
          <p:nvPr/>
        </p:nvSpPr>
        <p:spPr>
          <a:xfrm>
            <a:off x="7963011" y="1956873"/>
            <a:ext cx="48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64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C644023-9F5B-4C0B-8925-004F95AD9EE4}"/>
              </a:ext>
            </a:extLst>
          </p:cNvPr>
          <p:cNvSpPr txBox="1"/>
          <p:nvPr/>
        </p:nvSpPr>
        <p:spPr>
          <a:xfrm>
            <a:off x="7771755" y="2524968"/>
            <a:ext cx="6768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0.0005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1AC53B8-C131-4CD4-8450-94FA7260C6BF}"/>
              </a:ext>
            </a:extLst>
          </p:cNvPr>
          <p:cNvSpPr txBox="1"/>
          <p:nvPr/>
        </p:nvSpPr>
        <p:spPr>
          <a:xfrm>
            <a:off x="7963011" y="3006917"/>
            <a:ext cx="48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0.9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53AB61F-B0F7-4704-A8B6-4D95C49344FD}"/>
              </a:ext>
            </a:extLst>
          </p:cNvPr>
          <p:cNvSpPr txBox="1"/>
          <p:nvPr/>
        </p:nvSpPr>
        <p:spPr>
          <a:xfrm>
            <a:off x="7956192" y="3732675"/>
            <a:ext cx="48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EDC257-6048-4FC6-8CA3-59E60A6B1EED}"/>
              </a:ext>
            </a:extLst>
          </p:cNvPr>
          <p:cNvSpPr txBox="1"/>
          <p:nvPr/>
        </p:nvSpPr>
        <p:spPr>
          <a:xfrm>
            <a:off x="7963346" y="4308807"/>
            <a:ext cx="487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01E39E-9BA3-4499-97CC-EBC78E30484F}"/>
              </a:ext>
            </a:extLst>
          </p:cNvPr>
          <p:cNvSpPr/>
          <p:nvPr/>
        </p:nvSpPr>
        <p:spPr>
          <a:xfrm>
            <a:off x="219551" y="884829"/>
            <a:ext cx="5334501" cy="836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lvl="0">
              <a:buSzPts val="1800"/>
            </a:pPr>
            <a:r>
              <a:rPr lang="en-US" dirty="0" smtClean="0">
                <a:solidFill>
                  <a:schemeClr val="tx1"/>
                </a:solidFill>
              </a:rPr>
              <a:t>20 </a:t>
            </a:r>
            <a:r>
              <a:rPr lang="en-US" dirty="0">
                <a:solidFill>
                  <a:schemeClr val="tx1"/>
                </a:solidFill>
              </a:rPr>
              <a:t>classes. The train/</a:t>
            </a:r>
            <a:r>
              <a:rPr lang="en-US" dirty="0" err="1">
                <a:solidFill>
                  <a:schemeClr val="tx1"/>
                </a:solidFill>
              </a:rPr>
              <a:t>val</a:t>
            </a:r>
            <a:r>
              <a:rPr lang="en-US" dirty="0">
                <a:solidFill>
                  <a:schemeClr val="tx1"/>
                </a:solidFill>
              </a:rPr>
              <a:t> data has 11,530 images containing 27,450 ROI annotated objects and 6,929 segmentations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0582F9-9F40-4BCB-9C25-323A981F9E08}"/>
              </a:ext>
            </a:extLst>
          </p:cNvPr>
          <p:cNvSpPr/>
          <p:nvPr/>
        </p:nvSpPr>
        <p:spPr>
          <a:xfrm>
            <a:off x="3650512" y="1879871"/>
            <a:ext cx="1903540" cy="29473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EBFAB0-3B7C-489E-8239-16314E580685}"/>
              </a:ext>
            </a:extLst>
          </p:cNvPr>
          <p:cNvSpPr txBox="1"/>
          <p:nvPr/>
        </p:nvSpPr>
        <p:spPr>
          <a:xfrm>
            <a:off x="189874" y="565612"/>
            <a:ext cx="2280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Pascal VOC 2012 Dataset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C08E70-CA39-4B34-8422-78C366354B34}"/>
              </a:ext>
            </a:extLst>
          </p:cNvPr>
          <p:cNvSpPr txBox="1"/>
          <p:nvPr/>
        </p:nvSpPr>
        <p:spPr>
          <a:xfrm>
            <a:off x="300052" y="1971978"/>
            <a:ext cx="1440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 Function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2DB313-D351-4F1A-87E6-209166B51ABA}"/>
              </a:ext>
            </a:extLst>
          </p:cNvPr>
          <p:cNvSpPr txBox="1"/>
          <p:nvPr/>
        </p:nvSpPr>
        <p:spPr>
          <a:xfrm>
            <a:off x="3707219" y="1940237"/>
            <a:ext cx="1484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Learning Rate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73EFE90-EFDB-402E-9E18-897A49E54ABB}"/>
              </a:ext>
            </a:extLst>
          </p:cNvPr>
          <p:cNvSpPr txBox="1"/>
          <p:nvPr/>
        </p:nvSpPr>
        <p:spPr>
          <a:xfrm>
            <a:off x="5795057" y="856817"/>
            <a:ext cx="27676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Hyperparameters/Parameters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2130197-106E-4F99-AC88-82801734018F}"/>
              </a:ext>
            </a:extLst>
          </p:cNvPr>
          <p:cNvSpPr txBox="1"/>
          <p:nvPr/>
        </p:nvSpPr>
        <p:spPr>
          <a:xfrm>
            <a:off x="3735572" y="2391381"/>
            <a:ext cx="1723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Epoch 1-75: 10-2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9939BBE-310B-493B-87F9-9EC8D7D0C287}"/>
              </a:ext>
            </a:extLst>
          </p:cNvPr>
          <p:cNvSpPr/>
          <p:nvPr/>
        </p:nvSpPr>
        <p:spPr>
          <a:xfrm>
            <a:off x="3781959" y="2426559"/>
            <a:ext cx="1559442" cy="5736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Epoch 1-75: 10</a:t>
            </a:r>
            <a:r>
              <a:rPr lang="en-US" baseline="30000" dirty="0">
                <a:solidFill>
                  <a:schemeClr val="tx1"/>
                </a:solidFill>
              </a:rPr>
              <a:t>-2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B307550-D51F-4A41-B7B3-F51698B9DF38}"/>
              </a:ext>
            </a:extLst>
          </p:cNvPr>
          <p:cNvSpPr/>
          <p:nvPr/>
        </p:nvSpPr>
        <p:spPr>
          <a:xfrm>
            <a:off x="3792279" y="3245504"/>
            <a:ext cx="1559442" cy="5736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Epoch 76-105: 10</a:t>
            </a:r>
            <a:r>
              <a:rPr lang="en-US" baseline="30000" dirty="0">
                <a:solidFill>
                  <a:schemeClr val="tx1"/>
                </a:solidFill>
              </a:rPr>
              <a:t>-3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96B74D-6C85-440E-B012-A44E61B611F3}"/>
              </a:ext>
            </a:extLst>
          </p:cNvPr>
          <p:cNvSpPr/>
          <p:nvPr/>
        </p:nvSpPr>
        <p:spPr>
          <a:xfrm>
            <a:off x="3781959" y="4135302"/>
            <a:ext cx="1559442" cy="511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Epoch 106-135: 10</a:t>
            </a:r>
            <a:r>
              <a:rPr lang="en-US" baseline="30000" dirty="0">
                <a:solidFill>
                  <a:schemeClr val="tx1"/>
                </a:solidFill>
              </a:rPr>
              <a:t>-4</a:t>
            </a:r>
          </a:p>
        </p:txBody>
      </p:sp>
    </p:spTree>
    <p:extLst>
      <p:ext uri="{BB962C8B-B14F-4D97-AF65-F5344CB8AC3E}">
        <p14:creationId xmlns:p14="http://schemas.microsoft.com/office/powerpoint/2010/main" val="134931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319" y="2118967"/>
            <a:ext cx="8520600" cy="572700"/>
          </a:xfrm>
        </p:spPr>
        <p:txBody>
          <a:bodyPr/>
          <a:lstStyle/>
          <a:p>
            <a:pPr algn="ctr"/>
            <a:r>
              <a:rPr lang="en-US" dirty="0" smtClean="0"/>
              <a:t>Code Explanation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28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51F5AC-6FBD-4FB4-9044-5E4200774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4904" y="1017725"/>
            <a:ext cx="4054191" cy="390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19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812E0-B321-495B-9AFF-F66460184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54402"/>
            <a:ext cx="8520600" cy="5727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5CF943-AC14-4490-9BBC-FFD086BAB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969" y="690331"/>
            <a:ext cx="6700062" cy="422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5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755455"/>
            <a:ext cx="8520600" cy="4205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Object detection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Applications of Object Detection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smtClean="0"/>
              <a:t>YOLO - Problem </a:t>
            </a:r>
            <a:r>
              <a:rPr lang="en-US" dirty="0"/>
              <a:t>Statement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smtClean="0"/>
              <a:t>YOLO - Motivation</a:t>
            </a:r>
            <a:endParaRPr lang="en-US" dirty="0"/>
          </a:p>
          <a:p>
            <a:r>
              <a:rPr lang="en-US" dirty="0"/>
              <a:t>YOLO Algorithm</a:t>
            </a: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 smtClean="0"/>
              <a:t>YOLO - Network </a:t>
            </a:r>
            <a:r>
              <a:rPr lang="en" dirty="0"/>
              <a:t>architecture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Training </a:t>
            </a:r>
            <a:r>
              <a:rPr lang="en-US" dirty="0"/>
              <a:t>the YOLO </a:t>
            </a:r>
            <a:r>
              <a:rPr lang="en-US" dirty="0" smtClean="0"/>
              <a:t>model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smtClean="0"/>
              <a:t>Code Explanation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Results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Limitations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Conclusions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Referen</a:t>
            </a:r>
            <a:r>
              <a:rPr lang="en-US" dirty="0" err="1"/>
              <a:t>ces</a:t>
            </a: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1827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 of topics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11700" y="1117032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Y</a:t>
            </a:r>
            <a:r>
              <a:rPr lang="en-US" dirty="0">
                <a:solidFill>
                  <a:schemeClr val="tx1"/>
                </a:solidFill>
              </a:rPr>
              <a:t>OLO has spatial limits on how close the objects can be. This affects performance in that YOLO may miss out on certain objects.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>
                <a:solidFill>
                  <a:schemeClr val="tx1"/>
                </a:solidFill>
              </a:rPr>
              <a:t>YOLO  performance 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A small error in a large box generally doesn’t affect accuracy a lot but even a small error in a small box has a much greater effect on “intersection over union”. The main source of error is incorrect localizations.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</a:t>
            </a:r>
            <a:r>
              <a:rPr lang="en-US" dirty="0"/>
              <a:t>tations: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711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YOLO is an efficient model for object detection which is suitable for many real time applications and newer versions of YOLO improve the accuracy    </a:t>
            </a:r>
          </a:p>
          <a:p>
            <a:endParaRPr dirty="0"/>
          </a:p>
        </p:txBody>
      </p:sp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br>
              <a:rPr lang="en" dirty="0"/>
            </a:b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AD273-9CC4-426E-A041-B99254501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CEDFC-8A18-4364-AFC3-A469542452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>
                <a:hlinkClick r:id="rId2"/>
              </a:rPr>
              <a:t>https://arxiv.org/pdf/1506.02640v5.pdf</a:t>
            </a:r>
            <a:endParaRPr lang="en-US" sz="1600" dirty="0"/>
          </a:p>
          <a:p>
            <a:r>
              <a:rPr lang="en-US" sz="1600" dirty="0">
                <a:hlinkClick r:id="rId3"/>
              </a:rPr>
              <a:t>https://pjreddie.com/darknet/yolo/</a:t>
            </a:r>
            <a:endParaRPr lang="en-US" sz="1600" dirty="0"/>
          </a:p>
          <a:p>
            <a:r>
              <a:rPr lang="en-US" sz="1600" dirty="0">
                <a:hlinkClick r:id="rId4"/>
              </a:rPr>
              <a:t>https://towardsdatascience.com/yolo-you-only-look-once-real-time-object-detection-explained-492dc9230006</a:t>
            </a:r>
            <a:endParaRPr lang="en-US" sz="1600" dirty="0"/>
          </a:p>
          <a:p>
            <a:r>
              <a:rPr lang="en-US" sz="1600" dirty="0">
                <a:hlinkClick r:id="rId5"/>
              </a:rPr>
              <a:t>https://medium.com/@</a:t>
            </a:r>
            <a:r>
              <a:rPr lang="en-US" sz="1600" dirty="0" smtClean="0">
                <a:hlinkClick r:id="rId5"/>
              </a:rPr>
              <a:t>jonathan_hui/real-time-object-detection-with-yolo-yolov2-28b1b93e2088</a:t>
            </a:r>
            <a:endParaRPr lang="en-US" sz="1600" dirty="0" smtClean="0"/>
          </a:p>
          <a:p>
            <a:r>
              <a:rPr lang="en-US" sz="1600" dirty="0">
                <a:hlinkClick r:id="rId6"/>
              </a:rPr>
              <a:t>https://</a:t>
            </a:r>
            <a:r>
              <a:rPr lang="en-US" sz="1600" dirty="0" smtClean="0">
                <a:hlinkClick r:id="rId6"/>
              </a:rPr>
              <a:t>medium.com/oracledevs/final-layers-and-loss-functions-of-single-stage-detectors-part-1-4abbfa9aa71c</a:t>
            </a:r>
            <a:endParaRPr lang="en-US" sz="1600" dirty="0" smtClean="0"/>
          </a:p>
          <a:p>
            <a:r>
              <a:rPr lang="en-US" sz="1600" dirty="0">
                <a:hlinkClick r:id="rId7"/>
              </a:rPr>
              <a:t>https://</a:t>
            </a:r>
            <a:r>
              <a:rPr lang="en-US" sz="1600" dirty="0" smtClean="0">
                <a:hlinkClick r:id="rId7"/>
              </a:rPr>
              <a:t>towardsdatascience.com/yolo-object-detection-in-matlab-start-to-finish-3f78ec80419d</a:t>
            </a:r>
            <a:endParaRPr lang="en-US" sz="1600" dirty="0" smtClean="0"/>
          </a:p>
          <a:p>
            <a:r>
              <a:rPr lang="en-US" sz="1600" dirty="0"/>
              <a:t>http://host.robots.ox.ac.uk/pascal/VOC/voc2012/VOCtrainval_11-May-2012.tar</a:t>
            </a:r>
            <a:endParaRPr lang="en-US" sz="1600" dirty="0" smtClean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81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3168000" y="871871"/>
            <a:ext cx="2808000" cy="7654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Thanks!</a:t>
            </a:r>
            <a:endParaRPr sz="3000" dirty="0"/>
          </a:p>
        </p:txBody>
      </p:sp>
      <p:pic>
        <p:nvPicPr>
          <p:cNvPr id="6" name="Picture 5" descr="A close up of a cat&#10;&#10;Description automatically generated">
            <a:extLst>
              <a:ext uri="{FF2B5EF4-FFF2-40B4-BE49-F238E27FC236}">
                <a16:creationId xmlns:a16="http://schemas.microsoft.com/office/drawing/2014/main" id="{4D696AC1-3C0B-459B-AD2F-127BF582B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8050" y="2023729"/>
            <a:ext cx="2247900" cy="2247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 Detection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D99505-AF1C-4AC8-B811-88B8590EAF9B}"/>
              </a:ext>
            </a:extLst>
          </p:cNvPr>
          <p:cNvSpPr/>
          <p:nvPr/>
        </p:nvSpPr>
        <p:spPr>
          <a:xfrm>
            <a:off x="361706" y="1650206"/>
            <a:ext cx="8520600" cy="15144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14300" lvl="0" indent="0">
              <a:buNone/>
            </a:pPr>
            <a:r>
              <a:rPr lang="en-US" sz="2400" dirty="0"/>
              <a:t>Involves detecting instances of objects from a particular class in an image</a:t>
            </a:r>
            <a:r>
              <a:rPr lang="en" sz="240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2F78F-DD93-4B5B-B62D-BC8583C77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468" y="2166669"/>
            <a:ext cx="8520600" cy="572700"/>
          </a:xfrm>
        </p:spPr>
        <p:txBody>
          <a:bodyPr/>
          <a:lstStyle/>
          <a:p>
            <a:pPr algn="ctr"/>
            <a:r>
              <a:rPr lang="en-US" dirty="0"/>
              <a:t>Applications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21704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Self-Driving Cars:</a:t>
            </a:r>
            <a:br>
              <a:rPr lang="en-US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2FCBCB-4EB6-4F33-96E1-C1ADCF55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725" y="1324938"/>
            <a:ext cx="5812632" cy="326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01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 Tracking:</a:t>
            </a:r>
            <a:endParaRPr dirty="0"/>
          </a:p>
        </p:txBody>
      </p:sp>
      <p:pic>
        <p:nvPicPr>
          <p:cNvPr id="3" name="Picture 2" descr="A picture containing toy, man&#10;&#10;Description automatically generated">
            <a:extLst>
              <a:ext uri="{FF2B5EF4-FFF2-40B4-BE49-F238E27FC236}">
                <a16:creationId xmlns:a16="http://schemas.microsoft.com/office/drawing/2014/main" id="{DE1DDC85-9F7D-42B6-BA3E-B24F16312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346" y="1165667"/>
            <a:ext cx="5879307" cy="309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4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Optical Character Recognition</a:t>
            </a:r>
            <a:br>
              <a:rPr lang="en-US" dirty="0"/>
            </a:br>
            <a:endParaRPr dirty="0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2F50F6C-9EE6-4511-9944-BEF0E368E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752" y="972988"/>
            <a:ext cx="6183054" cy="403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832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05236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YOLO </a:t>
            </a:r>
            <a:r>
              <a:rPr lang="en-US" dirty="0" smtClean="0"/>
              <a:t>- You </a:t>
            </a:r>
            <a:r>
              <a:rPr lang="en-US" dirty="0"/>
              <a:t>Only Look </a:t>
            </a:r>
            <a:r>
              <a:rPr lang="en-US" dirty="0" smtClean="0"/>
              <a:t>Once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487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</a:t>
            </a:r>
            <a:r>
              <a:rPr lang="en-US" dirty="0"/>
              <a:t>statement</a:t>
            </a:r>
            <a:endParaRPr dirty="0"/>
          </a:p>
        </p:txBody>
      </p:sp>
      <p:sp>
        <p:nvSpPr>
          <p:cNvPr id="2" name="Scroll: Horizontal 1">
            <a:extLst>
              <a:ext uri="{FF2B5EF4-FFF2-40B4-BE49-F238E27FC236}">
                <a16:creationId xmlns:a16="http://schemas.microsoft.com/office/drawing/2014/main" id="{BD32D750-55A5-4707-8D76-9AE920C2317E}"/>
              </a:ext>
            </a:extLst>
          </p:cNvPr>
          <p:cNvSpPr/>
          <p:nvPr/>
        </p:nvSpPr>
        <p:spPr>
          <a:xfrm>
            <a:off x="910855" y="1467293"/>
            <a:ext cx="7322289" cy="1963479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lvl="0" indent="0">
              <a:buNone/>
            </a:pPr>
            <a:r>
              <a:rPr lang="en-US" dirty="0">
                <a:solidFill>
                  <a:schemeClr val="tx1"/>
                </a:solidFill>
              </a:rPr>
              <a:t>YOLO is a new approach to object detection formulating it as a regression problem to spatially separated bounding boxes and associated class probabilities while having a unified single network architecture such that it reasons globally about the full image and all the objects in the image.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5280CFD731E845BA68B0C26928510F" ma:contentTypeVersion="13" ma:contentTypeDescription="Create a new document." ma:contentTypeScope="" ma:versionID="347ee8776e8c8d5131a21f6821c69ea9">
  <xsd:schema xmlns:xsd="http://www.w3.org/2001/XMLSchema" xmlns:xs="http://www.w3.org/2001/XMLSchema" xmlns:p="http://schemas.microsoft.com/office/2006/metadata/properties" xmlns:ns3="aca4d993-f52a-4b4c-abea-40046b3054e4" xmlns:ns4="261366e3-6d1d-4bf1-a2c2-5688e9343373" targetNamespace="http://schemas.microsoft.com/office/2006/metadata/properties" ma:root="true" ma:fieldsID="e3bbc7c2187c7d9a2815eb7361f6b708" ns3:_="" ns4:_="">
    <xsd:import namespace="aca4d993-f52a-4b4c-abea-40046b3054e4"/>
    <xsd:import namespace="261366e3-6d1d-4bf1-a2c2-5688e934337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Locatio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a4d993-f52a-4b4c-abea-40046b3054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MediaServiceLocation" ma:internalName="MediaServiceLocatio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1366e3-6d1d-4bf1-a2c2-5688e934337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083E533-0B09-4413-B84F-592FEB0B32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ca4d993-f52a-4b4c-abea-40046b3054e4"/>
    <ds:schemaRef ds:uri="261366e3-6d1d-4bf1-a2c2-5688e93433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00B3A47-E237-4467-9F5C-DD1F3799F9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1C9DB6B-66BD-4FDE-B9FD-0579E341C72B}">
  <ds:schemaRefs>
    <ds:schemaRef ds:uri="aca4d993-f52a-4b4c-abea-40046b3054e4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261366e3-6d1d-4bf1-a2c2-5688e934337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481</Words>
  <Application>Microsoft Office PowerPoint</Application>
  <PresentationFormat>On-screen Show (16:9)</PresentationFormat>
  <Paragraphs>87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Proxima Nova</vt:lpstr>
      <vt:lpstr>Arial</vt:lpstr>
      <vt:lpstr>Simple Light</vt:lpstr>
      <vt:lpstr>Multi Object Detection Using  YOLO v1 Joseph Redmon, Santosh Divvala, Ross Girshick, Ali Farhadi</vt:lpstr>
      <vt:lpstr>List of topics</vt:lpstr>
      <vt:lpstr>Object Detection</vt:lpstr>
      <vt:lpstr>Applications of Object Detection</vt:lpstr>
      <vt:lpstr>Self-Driving Cars: </vt:lpstr>
      <vt:lpstr>Object Tracking:</vt:lpstr>
      <vt:lpstr>Optical Character Recognition </vt:lpstr>
      <vt:lpstr>YOLO - You Only Look Once</vt:lpstr>
      <vt:lpstr>Problem statement</vt:lpstr>
      <vt:lpstr>Motivation</vt:lpstr>
      <vt:lpstr>YOLO Algorithm</vt:lpstr>
      <vt:lpstr>PowerPoint Presentation</vt:lpstr>
      <vt:lpstr>YOLO - Network Architecture</vt:lpstr>
      <vt:lpstr>Training the YOLO model</vt:lpstr>
      <vt:lpstr>Step 1: Pre-Training</vt:lpstr>
      <vt:lpstr>Step 2: Training</vt:lpstr>
      <vt:lpstr>Code Explanation</vt:lpstr>
      <vt:lpstr>Results</vt:lpstr>
      <vt:lpstr>Results</vt:lpstr>
      <vt:lpstr>Limitations:</vt:lpstr>
      <vt:lpstr>Conclusion </vt:lpstr>
      <vt:lpstr>References: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 Object Detection Using YOLO</dc:title>
  <dc:creator>Shishir Suvarna</dc:creator>
  <cp:lastModifiedBy>mrudula satya</cp:lastModifiedBy>
  <cp:revision>17</cp:revision>
  <dcterms:modified xsi:type="dcterms:W3CDTF">2019-11-30T04:30:02Z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0x010100E95280CFD731E845BA68B0C26928510F</vt:lpwstr>
  </property>
</Properties>
</file>